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00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44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217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e Bullets (posit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21"/>
          </p:nvPr>
        </p:nvSpPr>
        <p:spPr>
          <a:xfrm>
            <a:off x="5892805" y="2160000"/>
            <a:ext cx="4861855" cy="3686401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1800">
                <a:solidFill>
                  <a:schemeClr val="tx2"/>
                </a:solidFill>
              </a:defRPr>
            </a:lvl1pPr>
            <a:lvl2pPr marL="914400" indent="-457200">
              <a:buFont typeface="+mj-lt"/>
              <a:buAutoNum type="arabicPeriod"/>
              <a:defRPr sz="1800">
                <a:solidFill>
                  <a:schemeClr val="tx2"/>
                </a:solidFill>
              </a:defRPr>
            </a:lvl2pPr>
            <a:lvl3pPr marL="1371600" indent="-457200">
              <a:buFont typeface="+mj-lt"/>
              <a:buAutoNum type="arabicPeriod"/>
              <a:defRPr sz="1600">
                <a:solidFill>
                  <a:schemeClr val="tx2"/>
                </a:solidFill>
              </a:defRPr>
            </a:lvl3pPr>
            <a:lvl4pPr marL="1714500" indent="-342900"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171700" indent="-342900">
              <a:buFont typeface="+mj-lt"/>
              <a:buAutoNum type="arabicPeriod"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50FDA23A-A21C-4EBC-9C7A-0057DBF639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5115" y="937303"/>
            <a:ext cx="7864124" cy="45202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0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de-DE" dirty="0"/>
              <a:t>Platz für eine Headline</a:t>
            </a:r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D42671DA-F180-46CA-A872-7FBA22205643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95114" y="1454410"/>
            <a:ext cx="7864124" cy="4486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 dirty="0"/>
              <a:t>Platz für eine 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7" name="Datumsplatzhalter 1">
            <a:extLst>
              <a:ext uri="{FF2B5EF4-FFF2-40B4-BE49-F238E27FC236}">
                <a16:creationId xmlns:a16="http://schemas.microsoft.com/office/drawing/2014/main" id="{C78F6270-20A5-4024-B5B8-B05581D1F92E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10358365" y="6478598"/>
            <a:ext cx="1078895" cy="351631"/>
          </a:xfrm>
        </p:spPr>
        <p:txBody>
          <a:bodyPr/>
          <a:lstStyle/>
          <a:p>
            <a:fld id="{84D8527B-866F-BA46-AE89-A0D9343B1B0E}" type="datetime1">
              <a:rPr lang="de-DE" smtClean="0"/>
              <a:t>29.07.2021</a:t>
            </a:fld>
            <a:endParaRPr lang="de-DE"/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6F20AB3F-C686-4082-8BB4-0F757D639D0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553373" y="6478599"/>
            <a:ext cx="638628" cy="351631"/>
          </a:xfrm>
        </p:spPr>
        <p:txBody>
          <a:bodyPr/>
          <a:lstStyle/>
          <a:p>
            <a:fld id="{25A82A86-68C7-A748-8E0A-464F3E0918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Fußzeilenplatzhalter 7">
            <a:extLst>
              <a:ext uri="{FF2B5EF4-FFF2-40B4-BE49-F238E27FC236}">
                <a16:creationId xmlns:a16="http://schemas.microsoft.com/office/drawing/2014/main" id="{EEF01409-6FC2-4D83-BF3D-ED96A81DC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3903" y="6479096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Bitte hier im Folienmaster eine Fußzeile festlegen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27733621-9BD4-4574-A69F-11865F1B1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1" cy="857252"/>
          </a:xfrm>
          <a:prstGeom prst="rect">
            <a:avLst/>
          </a:prstGeom>
        </p:spPr>
      </p:pic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5EBE9997-15ED-4EBB-86E5-675B6075DC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231" y="446990"/>
            <a:ext cx="4227052" cy="309638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Platzhalter für eine </a:t>
            </a:r>
            <a:r>
              <a:rPr lang="de-DE" dirty="0" err="1"/>
              <a:t>Subline</a:t>
            </a:r>
            <a:endParaRPr lang="de-DE" dirty="0"/>
          </a:p>
        </p:txBody>
      </p:sp>
      <p:cxnSp>
        <p:nvCxnSpPr>
          <p:cNvPr id="25" name="Gerade Verbindung 2">
            <a:extLst>
              <a:ext uri="{FF2B5EF4-FFF2-40B4-BE49-F238E27FC236}">
                <a16:creationId xmlns:a16="http://schemas.microsoft.com/office/drawing/2014/main" id="{C1192634-C22E-41B1-8972-E4FE61662247}"/>
              </a:ext>
            </a:extLst>
          </p:cNvPr>
          <p:cNvCxnSpPr>
            <a:cxnSpLocks/>
          </p:cNvCxnSpPr>
          <p:nvPr userDrawn="1"/>
        </p:nvCxnSpPr>
        <p:spPr>
          <a:xfrm>
            <a:off x="10754660" y="125509"/>
            <a:ext cx="0" cy="6311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787595C0-C779-40B7-8DEF-8C2D5EBABD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45231" y="27540"/>
            <a:ext cx="4227052" cy="3139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Platzhalter für eine Headline</a:t>
            </a:r>
          </a:p>
        </p:txBody>
      </p:sp>
      <p:pic>
        <p:nvPicPr>
          <p:cNvPr id="27" name="Grafik 2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9D4855B-6BA7-4511-9697-DE54D6869A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2307"/>
          <a:stretch/>
        </p:blipFill>
        <p:spPr>
          <a:xfrm>
            <a:off x="11037037" y="141754"/>
            <a:ext cx="1015259" cy="588130"/>
          </a:xfrm>
          <a:prstGeom prst="rect">
            <a:avLst/>
          </a:prstGeom>
        </p:spPr>
      </p:pic>
      <p:sp>
        <p:nvSpPr>
          <p:cNvPr id="32" name="Inhaltsplatzhalter 4"/>
          <p:cNvSpPr>
            <a:spLocks noGrp="1"/>
          </p:cNvSpPr>
          <p:nvPr>
            <p:ph sz="quarter" idx="22"/>
          </p:nvPr>
        </p:nvSpPr>
        <p:spPr>
          <a:xfrm>
            <a:off x="395114" y="2160000"/>
            <a:ext cx="5187600" cy="3686401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3" y="6478598"/>
            <a:ext cx="1658613" cy="24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905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74">
          <p15:clr>
            <a:srgbClr val="FBAE40"/>
          </p15:clr>
        </p15:guide>
        <p15:guide id="2" pos="3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66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28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32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18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2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03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63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00CB-A38B-4C38-BC3E-32BF9EDE83AF}" type="datetimeFigureOut">
              <a:rPr lang="de-DE" smtClean="0"/>
              <a:t>29.07.2021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6711-59B4-4757-B425-E4A8AFFCFB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4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Theorie des Sozialen Vergleichs (</a:t>
            </a:r>
            <a:r>
              <a:rPr lang="de-DE" dirty="0" err="1" smtClean="0"/>
              <a:t>Festinger</a:t>
            </a:r>
            <a:r>
              <a:rPr lang="de-DE" dirty="0" smtClean="0"/>
              <a:t>, 1954)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smtClean="0"/>
              <a:t>Sozialer Vergleich</a:t>
            </a:r>
            <a:endParaRPr lang="de-DE" dirty="0"/>
          </a:p>
        </p:txBody>
      </p:sp>
      <p:sp>
        <p:nvSpPr>
          <p:cNvPr id="2" name="Pfeil nach unten 1"/>
          <p:cNvSpPr/>
          <p:nvPr/>
        </p:nvSpPr>
        <p:spPr>
          <a:xfrm>
            <a:off x="6363435" y="2590429"/>
            <a:ext cx="1509386" cy="2649255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unten 9"/>
          <p:cNvSpPr/>
          <p:nvPr/>
        </p:nvSpPr>
        <p:spPr>
          <a:xfrm rot="10800000">
            <a:off x="3964488" y="2590429"/>
            <a:ext cx="1509386" cy="264925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547514" y="2312400"/>
            <a:ext cx="3354344" cy="320531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Wenn </a:t>
            </a:r>
            <a:r>
              <a:rPr lang="de-DE" dirty="0"/>
              <a:t>Menschen sich mit anderen Menschen vergleichen</a:t>
            </a:r>
            <a:r>
              <a:rPr lang="de-DE" dirty="0" smtClean="0"/>
              <a:t>, von denen sie glauben, dass sie </a:t>
            </a:r>
            <a:r>
              <a:rPr lang="de-DE" dirty="0"/>
              <a:t>es besser haben als sie </a:t>
            </a:r>
            <a:r>
              <a:rPr lang="de-DE" dirty="0" smtClean="0"/>
              <a:t>selbst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&gt; meistens negative Konsequenzen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82252" y="1585333"/>
            <a:ext cx="4991622" cy="50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192320" y="1835458"/>
            <a:ext cx="1053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Aufwärts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591268" y="1827898"/>
            <a:ext cx="1053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Abwärts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8" name="Inhaltsplatzhalter 7"/>
          <p:cNvSpPr>
            <a:spLocks noGrp="1"/>
          </p:cNvSpPr>
          <p:nvPr>
            <p:ph sz="quarter" idx="22"/>
          </p:nvPr>
        </p:nvSpPr>
        <p:spPr>
          <a:xfrm>
            <a:off x="8428473" y="2264384"/>
            <a:ext cx="3354344" cy="320531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Wenn </a:t>
            </a:r>
            <a:r>
              <a:rPr lang="de-DE" dirty="0"/>
              <a:t>Menschen sich mit anderen Menschen vergleichen</a:t>
            </a:r>
            <a:r>
              <a:rPr lang="de-DE" dirty="0" smtClean="0"/>
              <a:t>, von denen sie glauben, dass sie </a:t>
            </a:r>
            <a:r>
              <a:rPr lang="de-DE" dirty="0"/>
              <a:t>es </a:t>
            </a:r>
            <a:r>
              <a:rPr lang="de-DE" dirty="0" smtClean="0"/>
              <a:t>schlechter haben </a:t>
            </a:r>
            <a:r>
              <a:rPr lang="de-DE" dirty="0"/>
              <a:t>als sie </a:t>
            </a:r>
            <a:r>
              <a:rPr lang="de-DE" dirty="0" smtClean="0"/>
              <a:t>selbst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&gt; meistens positive Konsequenzen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2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Konsequenzen von Sozialem Vergleich 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smtClean="0"/>
              <a:t>Sozialer Vergleich</a:t>
            </a:r>
            <a:endParaRPr lang="de-DE" dirty="0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449128" y="1569998"/>
            <a:ext cx="8538613" cy="398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- Menschen machen zu 46% Aufwärtsvergleiche,</a:t>
            </a:r>
          </a:p>
          <a:p>
            <a:pPr marL="0" indent="0">
              <a:buNone/>
            </a:pPr>
            <a:r>
              <a:rPr lang="de-DE" dirty="0" smtClean="0"/>
              <a:t>18,5 </a:t>
            </a:r>
            <a:r>
              <a:rPr lang="de-DE" dirty="0"/>
              <a:t>% der </a:t>
            </a:r>
            <a:r>
              <a:rPr lang="de-DE" dirty="0" smtClean="0"/>
              <a:t>Vergleiche </a:t>
            </a:r>
            <a:r>
              <a:rPr lang="de-DE" dirty="0"/>
              <a:t>sind gleichwertig,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36</a:t>
            </a:r>
            <a:r>
              <a:rPr lang="de-DE" dirty="0"/>
              <a:t>% sind </a:t>
            </a:r>
            <a:r>
              <a:rPr lang="de-DE" dirty="0" smtClean="0"/>
              <a:t>Abwärtsvergleiche.</a:t>
            </a:r>
            <a:endParaRPr lang="de-DE" dirty="0"/>
          </a:p>
          <a:p>
            <a:pPr marL="0" indent="0">
              <a:buNone/>
            </a:pPr>
            <a:r>
              <a:rPr lang="de-DE" i="1" dirty="0" smtClean="0"/>
              <a:t>(Gerber, Wheeler, </a:t>
            </a:r>
            <a:r>
              <a:rPr lang="de-DE" i="1" dirty="0" err="1" smtClean="0"/>
              <a:t>Suls</a:t>
            </a:r>
            <a:r>
              <a:rPr lang="de-DE" i="1" dirty="0" smtClean="0"/>
              <a:t> 2018, Psychological Bulletin</a:t>
            </a:r>
            <a:r>
              <a:rPr lang="de-DE" i="1" dirty="0" smtClean="0"/>
              <a:t>)</a:t>
            </a:r>
            <a:endParaRPr lang="de-DE" i="1" dirty="0" smtClean="0"/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Aufwärtsvergleiche führen zu:</a:t>
            </a:r>
          </a:p>
          <a:p>
            <a:r>
              <a:rPr lang="de-DE" dirty="0" smtClean="0"/>
              <a:t>niedrigem Selbstwertgefühl,</a:t>
            </a:r>
          </a:p>
          <a:p>
            <a:r>
              <a:rPr lang="de-DE" dirty="0"/>
              <a:t>d</a:t>
            </a:r>
            <a:r>
              <a:rPr lang="de-DE" dirty="0" smtClean="0"/>
              <a:t>epressiver Stimmung, </a:t>
            </a:r>
          </a:p>
          <a:p>
            <a:r>
              <a:rPr lang="de-DE" dirty="0" smtClean="0"/>
              <a:t>schlechtem Körperbild, </a:t>
            </a:r>
            <a:endParaRPr lang="de-DE" dirty="0"/>
          </a:p>
          <a:p>
            <a:r>
              <a:rPr lang="de-DE" dirty="0" smtClean="0"/>
              <a:t>Unzufriedenheit mit dem eigenen </a:t>
            </a:r>
            <a:r>
              <a:rPr lang="de-DE" dirty="0" smtClean="0"/>
              <a:t>Leben.</a:t>
            </a:r>
            <a:endParaRPr lang="de-DE" dirty="0" smtClean="0"/>
          </a:p>
          <a:p>
            <a:pPr marL="0" indent="0">
              <a:buNone/>
            </a:pPr>
            <a:r>
              <a:rPr lang="de-DE" i="1" dirty="0"/>
              <a:t>(</a:t>
            </a:r>
            <a:r>
              <a:rPr lang="de-DE" i="1" dirty="0" err="1"/>
              <a:t>Fardouly</a:t>
            </a:r>
            <a:r>
              <a:rPr lang="de-DE" i="1" dirty="0"/>
              <a:t> </a:t>
            </a:r>
            <a:r>
              <a:rPr lang="de-DE" i="1" dirty="0" smtClean="0"/>
              <a:t>und </a:t>
            </a:r>
            <a:r>
              <a:rPr lang="de-DE" i="1" dirty="0" err="1"/>
              <a:t>Vartanian</a:t>
            </a:r>
            <a:r>
              <a:rPr lang="de-DE" i="1" dirty="0"/>
              <a:t>, 2016)</a:t>
            </a:r>
          </a:p>
          <a:p>
            <a:endParaRPr lang="de-DE" dirty="0"/>
          </a:p>
          <a:p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96" y="2430683"/>
            <a:ext cx="5110223" cy="34068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35063" y="5940270"/>
            <a:ext cx="264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Quelle: Pixabay</a:t>
            </a:r>
          </a:p>
        </p:txBody>
      </p:sp>
      <p:sp>
        <p:nvSpPr>
          <p:cNvPr id="9" name="Rechteck 8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Sozialer Vergleich und </a:t>
            </a:r>
            <a:r>
              <a:rPr lang="de-DE" dirty="0" err="1" smtClean="0"/>
              <a:t>Social</a:t>
            </a:r>
            <a:r>
              <a:rPr lang="de-DE" dirty="0" smtClean="0"/>
              <a:t> Media (</a:t>
            </a:r>
            <a:r>
              <a:rPr lang="de-DE" dirty="0" err="1" smtClean="0"/>
              <a:t>Fardouly</a:t>
            </a:r>
            <a:r>
              <a:rPr lang="de-DE" dirty="0" smtClean="0"/>
              <a:t> und </a:t>
            </a:r>
            <a:r>
              <a:rPr lang="de-DE" dirty="0" err="1" smtClean="0"/>
              <a:t>Vartanian</a:t>
            </a:r>
            <a:r>
              <a:rPr lang="de-DE" dirty="0" smtClean="0"/>
              <a:t>, 2016)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smtClean="0"/>
              <a:t>Sozialer Vergleich</a:t>
            </a:r>
            <a:endParaRPr lang="de-DE" dirty="0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449128" y="1569997"/>
            <a:ext cx="5992183" cy="44372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 Vergleich mit Freund*innen, Peers und Stars</a:t>
            </a:r>
          </a:p>
          <a:p>
            <a:r>
              <a:rPr lang="de-DE" dirty="0" smtClean="0"/>
              <a:t>Jugendliche vergleichen sich auf sozialen Medien ständig mit Freund*innen und anderen Jugendlichen</a:t>
            </a:r>
          </a:p>
          <a:p>
            <a:r>
              <a:rPr lang="de-DE" dirty="0" smtClean="0"/>
              <a:t>Vergleiche von Jugendlichen mit anderen, fremden Jugendlichen und Stars sind Aufwärtsvergleiche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Wirkung: </a:t>
            </a:r>
            <a:r>
              <a:rPr lang="de-DE" dirty="0"/>
              <a:t>s</a:t>
            </a:r>
            <a:r>
              <a:rPr lang="de-DE" dirty="0" smtClean="0"/>
              <a:t>ofort und kontinuierlich</a:t>
            </a:r>
          </a:p>
          <a:p>
            <a:r>
              <a:rPr lang="de-DE" dirty="0" smtClean="0"/>
              <a:t>Negative Effekte werden sofort ausgelöst (nach 5 bis 10 </a:t>
            </a:r>
            <a:r>
              <a:rPr lang="de-DE" dirty="0" smtClean="0"/>
              <a:t>Minuten</a:t>
            </a:r>
            <a:r>
              <a:rPr lang="de-DE" dirty="0" smtClean="0"/>
              <a:t> </a:t>
            </a:r>
            <a:r>
              <a:rPr lang="de-DE" dirty="0" smtClean="0"/>
              <a:t>auf Instagram).</a:t>
            </a:r>
          </a:p>
          <a:p>
            <a:r>
              <a:rPr lang="de-DE" dirty="0" smtClean="0"/>
              <a:t>Wiederholungen der negativen Effekte während des Tages</a:t>
            </a:r>
          </a:p>
          <a:p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646" y="1655581"/>
            <a:ext cx="5110223" cy="338286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554646" y="5038442"/>
            <a:ext cx="264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Quelle: Pixabay</a:t>
            </a:r>
          </a:p>
        </p:txBody>
      </p:sp>
      <p:sp>
        <p:nvSpPr>
          <p:cNvPr id="9" name="Rechteck 8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0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(</a:t>
            </a:r>
            <a:r>
              <a:rPr lang="de-DE" dirty="0" err="1" smtClean="0"/>
              <a:t>Festinger</a:t>
            </a:r>
            <a:r>
              <a:rPr lang="de-DE" dirty="0" smtClean="0"/>
              <a:t>, 1954)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2" name="Pfeil nach unten 1"/>
          <p:cNvSpPr/>
          <p:nvPr/>
        </p:nvSpPr>
        <p:spPr>
          <a:xfrm>
            <a:off x="6363435" y="2590429"/>
            <a:ext cx="1509386" cy="2649255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unten 9"/>
          <p:cNvSpPr/>
          <p:nvPr/>
        </p:nvSpPr>
        <p:spPr>
          <a:xfrm rot="10800000">
            <a:off x="3964488" y="2590429"/>
            <a:ext cx="1509386" cy="264925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547514" y="2312400"/>
            <a:ext cx="3354344" cy="3205315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perceive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off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produces</a:t>
            </a:r>
            <a:r>
              <a:rPr lang="de-DE" dirty="0" smtClean="0"/>
              <a:t> negative </a:t>
            </a:r>
            <a:r>
              <a:rPr lang="de-DE" dirty="0" err="1" smtClean="0"/>
              <a:t>consequences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82252" y="1585333"/>
            <a:ext cx="4991622" cy="50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192320" y="1835458"/>
            <a:ext cx="1053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2"/>
                </a:solidFill>
              </a:rPr>
              <a:t>Upwards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591268" y="1827898"/>
            <a:ext cx="134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2"/>
                </a:solidFill>
              </a:rPr>
              <a:t>Downwards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8" name="Inhaltsplatzhalter 7"/>
          <p:cNvSpPr>
            <a:spLocks noGrp="1"/>
          </p:cNvSpPr>
          <p:nvPr>
            <p:ph sz="quarter" idx="22"/>
          </p:nvPr>
        </p:nvSpPr>
        <p:spPr>
          <a:xfrm>
            <a:off x="8428473" y="2264384"/>
            <a:ext cx="3354344" cy="3205315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perceive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 smtClean="0"/>
              <a:t>worse</a:t>
            </a:r>
            <a:r>
              <a:rPr lang="de-DE" dirty="0" smtClean="0"/>
              <a:t> </a:t>
            </a:r>
            <a:r>
              <a:rPr lang="de-DE" dirty="0"/>
              <a:t>off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them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dirty="0" err="1"/>
              <a:t>Typically</a:t>
            </a:r>
            <a:r>
              <a:rPr lang="de-DE" dirty="0"/>
              <a:t> </a:t>
            </a:r>
            <a:r>
              <a:rPr lang="de-DE" dirty="0" err="1"/>
              <a:t>produces</a:t>
            </a:r>
            <a:r>
              <a:rPr lang="de-DE" dirty="0"/>
              <a:t> </a:t>
            </a:r>
            <a:r>
              <a:rPr lang="de-DE" dirty="0" smtClean="0"/>
              <a:t>positive </a:t>
            </a:r>
            <a:r>
              <a:rPr lang="de-DE" dirty="0" err="1" smtClean="0"/>
              <a:t>consequences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Consequences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449128" y="1569998"/>
            <a:ext cx="8538613" cy="398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- People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upwards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r>
              <a:rPr lang="de-DE" dirty="0" smtClean="0"/>
              <a:t> 46%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time,</a:t>
            </a:r>
          </a:p>
          <a:p>
            <a:pPr marL="0" indent="0">
              <a:buNone/>
            </a:pPr>
            <a:r>
              <a:rPr lang="de-DE" dirty="0" smtClean="0"/>
              <a:t>18,5 </a:t>
            </a:r>
            <a:r>
              <a:rPr lang="de-DE" dirty="0"/>
              <a:t>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lateral , </a:t>
            </a:r>
          </a:p>
          <a:p>
            <a:pPr marL="0" indent="0">
              <a:buNone/>
            </a:pPr>
            <a:r>
              <a:rPr lang="de-DE" dirty="0" smtClean="0"/>
              <a:t>36</a:t>
            </a:r>
            <a:r>
              <a:rPr lang="de-DE" dirty="0"/>
              <a:t>%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downwards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omparisons</a:t>
            </a:r>
            <a:endParaRPr lang="de-DE" dirty="0"/>
          </a:p>
          <a:p>
            <a:pPr marL="0" indent="0">
              <a:buNone/>
            </a:pPr>
            <a:r>
              <a:rPr lang="de-DE" i="1" dirty="0" smtClean="0"/>
              <a:t>(Gerber, Wheeler, </a:t>
            </a:r>
            <a:r>
              <a:rPr lang="de-DE" i="1" dirty="0" err="1" smtClean="0"/>
              <a:t>Suls</a:t>
            </a:r>
            <a:r>
              <a:rPr lang="de-DE" i="1" dirty="0" smtClean="0"/>
              <a:t> 2018, Psychological Bulletin).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Upward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:</a:t>
            </a:r>
          </a:p>
          <a:p>
            <a:r>
              <a:rPr lang="de-DE" dirty="0" smtClean="0"/>
              <a:t>Low </a:t>
            </a:r>
            <a:r>
              <a:rPr lang="de-DE" dirty="0" err="1" smtClean="0"/>
              <a:t>self-esteem</a:t>
            </a:r>
            <a:endParaRPr lang="de-DE" dirty="0" smtClean="0"/>
          </a:p>
          <a:p>
            <a:r>
              <a:rPr lang="de-DE" dirty="0" err="1" smtClean="0"/>
              <a:t>Depressed</a:t>
            </a:r>
            <a:r>
              <a:rPr lang="de-DE" dirty="0" smtClean="0"/>
              <a:t> </a:t>
            </a:r>
            <a:r>
              <a:rPr lang="de-DE" dirty="0" err="1" smtClean="0"/>
              <a:t>mood</a:t>
            </a:r>
            <a:r>
              <a:rPr lang="de-DE" dirty="0" smtClean="0"/>
              <a:t> </a:t>
            </a:r>
          </a:p>
          <a:p>
            <a:r>
              <a:rPr lang="de-DE" dirty="0" smtClean="0"/>
              <a:t>Poor 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Life </a:t>
            </a:r>
            <a:r>
              <a:rPr lang="de-DE" dirty="0" err="1" smtClean="0"/>
              <a:t>dissatisfaction</a:t>
            </a:r>
            <a:endParaRPr lang="de-DE" dirty="0" smtClean="0"/>
          </a:p>
          <a:p>
            <a:pPr marL="0" indent="0">
              <a:buNone/>
            </a:pPr>
            <a:r>
              <a:rPr lang="de-DE" i="1" dirty="0" smtClean="0"/>
              <a:t>(</a:t>
            </a:r>
            <a:r>
              <a:rPr lang="de-DE" i="1" dirty="0" err="1"/>
              <a:t>Fardouly</a:t>
            </a:r>
            <a:r>
              <a:rPr lang="de-DE" i="1" dirty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/>
              <a:t>Vartanian</a:t>
            </a:r>
            <a:r>
              <a:rPr lang="de-DE" i="1" dirty="0"/>
              <a:t>, </a:t>
            </a:r>
            <a:r>
              <a:rPr lang="de-DE" i="1" dirty="0" smtClean="0"/>
              <a:t>2016)</a:t>
            </a:r>
            <a:endParaRPr lang="de-DE" i="1" dirty="0"/>
          </a:p>
          <a:p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96" y="2430683"/>
            <a:ext cx="5110223" cy="34068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35063" y="5940270"/>
            <a:ext cx="264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Source: </a:t>
            </a:r>
            <a:r>
              <a:rPr lang="de-DE" dirty="0">
                <a:solidFill>
                  <a:schemeClr val="tx2"/>
                </a:solidFill>
              </a:rPr>
              <a:t>Pixabay</a:t>
            </a:r>
          </a:p>
        </p:txBody>
      </p:sp>
      <p:sp>
        <p:nvSpPr>
          <p:cNvPr id="9" name="Rechteck 8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9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Media (</a:t>
            </a:r>
            <a:r>
              <a:rPr lang="de-DE" dirty="0" err="1" smtClean="0"/>
              <a:t>Fardouly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Vartanian</a:t>
            </a:r>
            <a:r>
              <a:rPr lang="de-DE" dirty="0" smtClean="0"/>
              <a:t>, 2016)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4870938" y="446990"/>
            <a:ext cx="5601345" cy="3096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6245231" y="109349"/>
            <a:ext cx="4227052" cy="313932"/>
          </a:xfrm>
        </p:spPr>
        <p:txBody>
          <a:bodyPr/>
          <a:lstStyle/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11" name="Inhaltsplatzhalter 7"/>
          <p:cNvSpPr>
            <a:spLocks noGrp="1"/>
          </p:cNvSpPr>
          <p:nvPr>
            <p:ph sz="quarter" idx="22"/>
          </p:nvPr>
        </p:nvSpPr>
        <p:spPr>
          <a:xfrm>
            <a:off x="449128" y="1569997"/>
            <a:ext cx="5992183" cy="44372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</a:t>
            </a:r>
            <a:r>
              <a:rPr lang="de-DE" dirty="0" err="1" smtClean="0"/>
              <a:t>Friends</a:t>
            </a:r>
            <a:r>
              <a:rPr lang="de-DE" dirty="0" smtClean="0"/>
              <a:t> vs. </a:t>
            </a:r>
            <a:r>
              <a:rPr lang="de-DE" dirty="0" err="1" smtClean="0"/>
              <a:t>peers</a:t>
            </a:r>
            <a:r>
              <a:rPr lang="de-DE" dirty="0" smtClean="0"/>
              <a:t> vs. </a:t>
            </a:r>
            <a:r>
              <a:rPr lang="de-DE" dirty="0" err="1"/>
              <a:t>c</a:t>
            </a:r>
            <a:r>
              <a:rPr lang="de-DE" dirty="0" err="1" smtClean="0"/>
              <a:t>elebrities</a:t>
            </a:r>
            <a:r>
              <a:rPr lang="de-DE" dirty="0" smtClean="0"/>
              <a:t>/</a:t>
            </a:r>
            <a:r>
              <a:rPr lang="de-DE" dirty="0" err="1" smtClean="0"/>
              <a:t>influencers</a:t>
            </a:r>
            <a:endParaRPr lang="de-DE" dirty="0" smtClean="0"/>
          </a:p>
          <a:p>
            <a:r>
              <a:rPr lang="de-DE" dirty="0" err="1" smtClean="0"/>
              <a:t>Frequent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friends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distant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 smtClean="0"/>
          </a:p>
          <a:p>
            <a:r>
              <a:rPr lang="de-DE" dirty="0" err="1" smtClean="0"/>
              <a:t>Upward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distant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celebrities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Instant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endParaRPr lang="de-DE" dirty="0" smtClean="0"/>
          </a:p>
          <a:p>
            <a:r>
              <a:rPr lang="de-DE" dirty="0" err="1" smtClean="0"/>
              <a:t>Immediatly</a:t>
            </a:r>
            <a:r>
              <a:rPr lang="de-DE" dirty="0" smtClean="0"/>
              <a:t> </a:t>
            </a:r>
            <a:r>
              <a:rPr lang="de-DE" dirty="0" err="1" smtClean="0"/>
              <a:t>triggered</a:t>
            </a:r>
            <a:r>
              <a:rPr lang="de-DE" dirty="0" smtClean="0"/>
              <a:t> (5 </a:t>
            </a:r>
            <a:r>
              <a:rPr lang="de-DE" dirty="0" err="1" smtClean="0"/>
              <a:t>to</a:t>
            </a:r>
            <a:r>
              <a:rPr lang="de-DE" dirty="0" smtClean="0"/>
              <a:t> 10 </a:t>
            </a:r>
            <a:r>
              <a:rPr lang="de-DE" dirty="0" err="1" smtClean="0"/>
              <a:t>mins</a:t>
            </a:r>
            <a:r>
              <a:rPr lang="de-DE" dirty="0" smtClean="0"/>
              <a:t>. on Instagram)</a:t>
            </a:r>
          </a:p>
          <a:p>
            <a:r>
              <a:rPr lang="de-DE" dirty="0" smtClean="0"/>
              <a:t>Negative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repeated</a:t>
            </a:r>
            <a:r>
              <a:rPr lang="de-DE" dirty="0" smtClean="0"/>
              <a:t> </a:t>
            </a:r>
            <a:r>
              <a:rPr lang="de-DE" dirty="0" err="1" smtClean="0"/>
              <a:t>throughout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endParaRPr lang="de-DE" dirty="0" smtClean="0"/>
          </a:p>
          <a:p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646" y="1655581"/>
            <a:ext cx="5110223" cy="338286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554646" y="5038442"/>
            <a:ext cx="264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Source: </a:t>
            </a:r>
            <a:r>
              <a:rPr lang="de-DE" dirty="0">
                <a:solidFill>
                  <a:schemeClr val="tx2"/>
                </a:solidFill>
              </a:rPr>
              <a:t>Pixabay</a:t>
            </a:r>
          </a:p>
        </p:txBody>
      </p:sp>
      <p:sp>
        <p:nvSpPr>
          <p:cNvPr id="9" name="Rechteck 8"/>
          <p:cNvSpPr/>
          <p:nvPr/>
        </p:nvSpPr>
        <p:spPr>
          <a:xfrm>
            <a:off x="295154" y="6313990"/>
            <a:ext cx="2204978" cy="43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8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Breitbild</PresentationFormat>
  <Paragraphs>91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</vt:lpstr>
      <vt:lpstr>Theorie des Sozialen Vergleichs (Festinger, 1954)</vt:lpstr>
      <vt:lpstr>Konsequenzen von Sozialem Vergleich </vt:lpstr>
      <vt:lpstr>Sozialer Vergleich und Social Media (Fardouly und Vartanian, 2016)  </vt:lpstr>
      <vt:lpstr>Social Comparison Theory (Festinger, 1954)</vt:lpstr>
      <vt:lpstr>Consequences of Social Comparison</vt:lpstr>
      <vt:lpstr>Social Comparison and Social Media (Fardouly and Vartanian, 2016)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Rack, Stefanie</dc:creator>
  <cp:lastModifiedBy>Rack, Stefanie</cp:lastModifiedBy>
  <cp:revision>18</cp:revision>
  <dcterms:created xsi:type="dcterms:W3CDTF">2021-05-27T08:34:05Z</dcterms:created>
  <dcterms:modified xsi:type="dcterms:W3CDTF">2021-07-29T09:34:47Z</dcterms:modified>
</cp:coreProperties>
</file>